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6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D08A9D-49B2-42DD-A5FC-E1789725853C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F151F2-E7E2-404A-9020-07CDC8E7611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315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EDED-5E0F-4299-8B86-6F50D91520AC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F760-A88F-4C8D-BC6D-D5182A47F0A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8F02-420A-4B18-B054-2411C1E2C38D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1D36-9CF7-46B1-BBA8-16BE66BDF87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877D-AD21-4D07-8ED6-D6A9C99C37C4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139E-72E8-4D23-8A9E-F84D19E2380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C935-6F06-487F-9D30-8C2F9FAA2764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69B9-5C94-4EAA-A293-C41ECCD63DB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E29D-D5C3-4C5E-8DCB-3E9378DFD4F7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EC1D-44FF-4456-BB61-368803AB9EA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97AA-9333-436B-9FCD-80F1B8FAAA58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38A4-F433-454C-88BD-DB91860B4FA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4D34-1323-49D2-8E26-65FEE640B729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6B6C-A793-41EA-9EB3-2B422D32F3C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3983-1399-4598-BFAB-9316FAB6F840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49F5-B42B-426B-AA08-583AF8C609F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A60E1-64AA-4C1D-AC35-1BB239632D8C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BFCB-E65B-4C84-8A08-6E9A2DC02A8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8A96-28D6-489E-A2EA-8ABC8BEA904E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E37C-0AC0-4950-939A-8519CE4F553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7884-BFAE-472B-A12A-EA228FB210B7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9091-7EFB-41CD-8CD0-E58605C0A80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bg-BG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6233-7931-46AA-A6A8-519BF6F0DB5B}" type="datetimeFigureOut">
              <a:rPr lang="bg-BG"/>
              <a:pPr>
                <a:defRPr/>
              </a:pPr>
              <a:t>24.9.2021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C8913E-DA44-4C14-BC4A-E5B2C9BAC1F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46113" y="188913"/>
            <a:ext cx="7886700" cy="1944687"/>
          </a:xfrm>
        </p:spPr>
        <p:txBody>
          <a:bodyPr/>
          <a:lstStyle/>
          <a:p>
            <a:pPr eaLnBrk="1" hangingPunct="1"/>
            <a:r>
              <a:rPr lang="bg-BG" altLang="en-US" sz="1200" i="1" smtClean="0">
                <a:latin typeface="Times New Roman" pitchFamily="18" charset="0"/>
                <a:cs typeface="Times New Roman" pitchFamily="18" charset="0"/>
              </a:rPr>
              <a:t>Основно училище”Любен Каравелов”-гр.Свиленград</a:t>
            </a:r>
            <a:r>
              <a:rPr lang="en-US" altLang="en-US" sz="1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200" smtClean="0">
                <a:latin typeface="Times New Roman" pitchFamily="18" charset="0"/>
                <a:cs typeface="Times New Roman" pitchFamily="18" charset="0"/>
              </a:rPr>
            </a:br>
            <a:r>
              <a:rPr lang="bg-BG" altLang="en-US" sz="1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en-US" sz="1200" b="1" smtClean="0">
                <a:latin typeface="Times New Roman" pitchFamily="18" charset="0"/>
                <a:cs typeface="Times New Roman" pitchFamily="18" charset="0"/>
              </a:rPr>
            </a:br>
            <a:r>
              <a:rPr lang="bg-BG" altLang="en-US" sz="1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en-US" sz="1200" b="1" smtClean="0">
                <a:latin typeface="Times New Roman" pitchFamily="18" charset="0"/>
                <a:cs typeface="Times New Roman" pitchFamily="18" charset="0"/>
              </a:rPr>
            </a:br>
            <a:r>
              <a:rPr lang="bg-BG" altLang="en-US" sz="3200" b="1" smtClean="0">
                <a:latin typeface="Times New Roman" pitchFamily="18" charset="0"/>
                <a:cs typeface="Times New Roman" pitchFamily="18" charset="0"/>
              </a:rPr>
              <a:t>ПРОФЕСИОНАЛНО ПОРТФОЛИО 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060450" y="2924175"/>
            <a:ext cx="7056438" cy="2736850"/>
          </a:xfrm>
        </p:spPr>
        <p:txBody>
          <a:bodyPr/>
          <a:lstStyle/>
          <a:p>
            <a:pPr eaLnBrk="1" hangingPunct="1"/>
            <a:r>
              <a:rPr lang="bg-BG" alt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На: Кичка Илиева Георгиева</a:t>
            </a:r>
          </a:p>
          <a:p>
            <a:pPr eaLnBrk="1" hangingPunct="1"/>
            <a:r>
              <a:rPr lang="bg-BG" altLang="en-US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g-BG" altLang="en-US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bg-BG" alt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 учител – начален етап</a:t>
            </a:r>
          </a:p>
          <a:p>
            <a:pPr eaLnBrk="1" hangingPunct="1"/>
            <a:endParaRPr lang="bg-BG" altLang="en-US" sz="2400" smtClean="0">
              <a:solidFill>
                <a:schemeClr val="tx1"/>
              </a:solidFill>
            </a:endParaRPr>
          </a:p>
          <a:p>
            <a:pPr eaLnBrk="1" hangingPunct="1"/>
            <a:endParaRPr lang="bg-BG" altLang="en-US" sz="2400" smtClean="0">
              <a:solidFill>
                <a:schemeClr val="tx1"/>
              </a:solidFill>
            </a:endParaRPr>
          </a:p>
          <a:p>
            <a:pPr eaLnBrk="1" hangingPunct="1"/>
            <a:endParaRPr lang="bg-BG" altLang="en-US" sz="2400" smtClean="0">
              <a:solidFill>
                <a:schemeClr val="tx1"/>
              </a:solidFill>
            </a:endParaRPr>
          </a:p>
          <a:p>
            <a:pPr algn="r" eaLnBrk="1" hangingPunct="1"/>
            <a:r>
              <a:rPr lang="bg-BG" altLang="en-US"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en-US" sz="3200" b="1" smtClean="0">
                <a:latin typeface="Times New Roman" pitchFamily="18" charset="0"/>
                <a:cs typeface="Times New Roman" pitchFamily="18" charset="0"/>
              </a:rPr>
              <a:t>Данни за повишаване на квалификацията и професионалната подготовка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en-US" sz="2000" b="1" dirty="0" smtClean="0"/>
              <a:t>Удостоверение №76980/14.12.2017г.тема</a:t>
            </a:r>
            <a:r>
              <a:rPr lang="bg-BG" altLang="en-US" sz="2000" dirty="0" smtClean="0"/>
              <a:t>:Професионалното портфолио-инструмент за повишаване постиженията на детето и ученика и за оценка и самооценка на дейността на учителя. </a:t>
            </a:r>
          </a:p>
          <a:p>
            <a:pPr eaLnBrk="1" hangingPunct="1"/>
            <a:r>
              <a:rPr lang="bg-BG" altLang="en-US" sz="2000" b="1" dirty="0" smtClean="0"/>
              <a:t>Удостоверение за допълнително обучение№114-17/07.06.2017г.тема</a:t>
            </a:r>
            <a:r>
              <a:rPr lang="bg-BG" altLang="en-US" sz="2000" dirty="0" smtClean="0"/>
              <a:t>:”Научно – методически аспекти на организация на училището и процеса на обучение.</a:t>
            </a:r>
          </a:p>
          <a:p>
            <a:pPr eaLnBrk="1" hangingPunct="1"/>
            <a:r>
              <a:rPr lang="bg-BG" altLang="en-US" sz="2000" b="1" u="sng" dirty="0" smtClean="0"/>
              <a:t>Удостоверение№68534/03.05.2017г.тема</a:t>
            </a:r>
            <a:r>
              <a:rPr lang="bg-BG" altLang="en-US" sz="2000" u="sng" dirty="0" smtClean="0"/>
              <a:t>:Управление</a:t>
            </a:r>
            <a:r>
              <a:rPr lang="bg-BG" altLang="en-US" sz="2000" b="1" dirty="0" smtClean="0"/>
              <a:t> </a:t>
            </a:r>
            <a:r>
              <a:rPr lang="bg-BG" altLang="en-US" sz="2000" dirty="0" smtClean="0"/>
              <a:t>на дисциплината в класната стая.</a:t>
            </a:r>
          </a:p>
          <a:p>
            <a:pPr eaLnBrk="1" hangingPunct="1"/>
            <a:r>
              <a:rPr lang="bg-BG" altLang="en-US" sz="2000" b="1" dirty="0" smtClean="0"/>
              <a:t>Сертификат№21230932/24.06.2012г.тема</a:t>
            </a:r>
            <a:r>
              <a:rPr lang="bg-BG" altLang="en-US" sz="2000" dirty="0" smtClean="0"/>
              <a:t>:Формиране на предприемачески умения в начален етапна българските училища.</a:t>
            </a:r>
          </a:p>
          <a:p>
            <a:pPr eaLnBrk="1" hangingPunct="1"/>
            <a:r>
              <a:rPr lang="bg-BG" altLang="en-US" sz="2000" b="1" dirty="0" smtClean="0"/>
              <a:t>Удостоверение за допълнително обучение№2408/30.09.2008г.на</a:t>
            </a:r>
            <a:r>
              <a:rPr lang="bg-BG" altLang="en-US" sz="2000" dirty="0" smtClean="0"/>
              <a:t> тема:”Работата в мултиетническа среда и превенция на отпадането на учениците и задържането им в училище”.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bg-BG" altLang="en-US" sz="3200" b="1" dirty="0" smtClean="0">
                <a:latin typeface="Times New Roman" pitchFamily="18" charset="0"/>
                <a:cs typeface="Times New Roman" pitchFamily="18" charset="0"/>
              </a:rPr>
              <a:t>Данни за повишаване на квалификацията и професионалната подготовка</a:t>
            </a:r>
            <a:endParaRPr lang="en-US" alt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859713" cy="4103687"/>
          </a:xfrm>
        </p:spPr>
        <p:txBody>
          <a:bodyPr/>
          <a:lstStyle/>
          <a:p>
            <a:pPr eaLnBrk="1" hangingPunct="1"/>
            <a:r>
              <a:rPr lang="bg-BG" altLang="en-US" sz="2400" b="1" dirty="0" smtClean="0"/>
              <a:t>Удостоверение за професионална квалификация </a:t>
            </a:r>
            <a:r>
              <a:rPr lang="bg-BG" altLang="en-US" sz="2000" b="1" dirty="0" smtClean="0"/>
              <a:t>№20772/12.11.2010г.на тема:</a:t>
            </a:r>
            <a:r>
              <a:rPr lang="bg-BG" altLang="en-US" sz="2000" dirty="0" smtClean="0"/>
              <a:t>Интерактивни методи във възпитанието и обучението по БДП.</a:t>
            </a:r>
          </a:p>
          <a:p>
            <a:pPr eaLnBrk="1" hangingPunct="1"/>
            <a:r>
              <a:rPr lang="bg-BG" altLang="en-US" sz="2000" b="1" dirty="0" smtClean="0"/>
              <a:t>Удостоверение за професионална квалификация№БДП-К192/40/30.03.2007г.</a:t>
            </a:r>
            <a:r>
              <a:rPr lang="bg-BG" altLang="en-US" sz="2000" dirty="0" smtClean="0"/>
              <a:t>Разработване и защита на курсов проект.</a:t>
            </a:r>
          </a:p>
          <a:p>
            <a:pPr eaLnBrk="1" hangingPunct="1"/>
            <a:r>
              <a:rPr lang="bg-BG" altLang="en-US" sz="2000" b="1" dirty="0" smtClean="0"/>
              <a:t>Диплома за висше образование</a:t>
            </a:r>
            <a:r>
              <a:rPr lang="bg-BG" altLang="en-US" sz="2000" dirty="0" smtClean="0"/>
              <a:t>№0003857-ПУ”Паисий Хилендарски”-гр.Пловдив.</a:t>
            </a:r>
          </a:p>
          <a:p>
            <a:pPr eaLnBrk="1" hangingPunct="1"/>
            <a:r>
              <a:rPr lang="bg-BG" altLang="en-US" sz="2000" b="1" dirty="0" smtClean="0"/>
              <a:t>Сертификат №КПС-ВУО-2434-</a:t>
            </a:r>
            <a:r>
              <a:rPr lang="bg-BG" altLang="en-US" sz="2000" dirty="0" smtClean="0"/>
              <a:t>тема:Обучение</a:t>
            </a:r>
            <a:r>
              <a:rPr lang="bg-BG" altLang="en-US" sz="2000" b="1" dirty="0" smtClean="0"/>
              <a:t> </a:t>
            </a:r>
            <a:r>
              <a:rPr lang="bg-BG" altLang="en-US" sz="2000" dirty="0" smtClean="0"/>
              <a:t>на педагогически специалисти за формиране на знания</a:t>
            </a:r>
            <a:r>
              <a:rPr lang="bg-BG" altLang="en-US" sz="2400" dirty="0" smtClean="0"/>
              <a:t>, </a:t>
            </a:r>
            <a:r>
              <a:rPr lang="bg-BG" altLang="en-US" sz="2000" dirty="0" smtClean="0"/>
              <a:t>умения и компетентности за оценяването на учениците.</a:t>
            </a:r>
            <a:endParaRPr lang="en-US" altLang="en-US" sz="2000" dirty="0" smtClean="0"/>
          </a:p>
          <a:p>
            <a:pPr eaLnBrk="1" hangingPunct="1"/>
            <a:r>
              <a:rPr lang="ru-RU" altLang="en-US" sz="1800" b="1" dirty="0"/>
              <a:t>Сертификат с </a:t>
            </a:r>
            <a:r>
              <a:rPr lang="ru-RU" altLang="en-US" sz="1800" b="1" dirty="0" err="1"/>
              <a:t>рег.номер</a:t>
            </a:r>
            <a:r>
              <a:rPr lang="ru-RU" altLang="en-US" sz="1800" b="1" dirty="0"/>
              <a:t> 1812-7305/01.12.2018 г</a:t>
            </a:r>
            <a:r>
              <a:rPr lang="ru-RU" altLang="en-US" sz="1800" b="1" dirty="0" smtClean="0"/>
              <a:t>.</a:t>
            </a:r>
            <a:r>
              <a:rPr lang="en-US" altLang="en-US" sz="1800" b="1" dirty="0" smtClean="0"/>
              <a:t> </a:t>
            </a:r>
            <a:r>
              <a:rPr lang="bg-BG" altLang="en-US" sz="1800" dirty="0" smtClean="0"/>
              <a:t>на тема: </a:t>
            </a:r>
            <a:r>
              <a:rPr lang="ru-RU" altLang="en-US" sz="1800" dirty="0"/>
              <a:t>"Взаимоотношения ученик, </a:t>
            </a:r>
            <a:r>
              <a:rPr lang="ru-RU" altLang="en-US" sz="1800" dirty="0" err="1"/>
              <a:t>родител</a:t>
            </a:r>
            <a:r>
              <a:rPr lang="ru-RU" altLang="en-US" sz="1800" dirty="0"/>
              <a:t> и </a:t>
            </a:r>
            <a:r>
              <a:rPr lang="ru-RU" altLang="en-US" sz="1800" dirty="0" err="1"/>
              <a:t>учител</a:t>
            </a:r>
            <a:r>
              <a:rPr lang="ru-RU" altLang="en-US" sz="1800" dirty="0"/>
              <a:t>. </a:t>
            </a:r>
            <a:r>
              <a:rPr lang="ru-RU" altLang="en-US" sz="1800" dirty="0" err="1"/>
              <a:t>Приложими</a:t>
            </a:r>
            <a:r>
              <a:rPr lang="ru-RU" altLang="en-US" sz="1800" dirty="0"/>
              <a:t> практики за </a:t>
            </a:r>
            <a:r>
              <a:rPr lang="ru-RU" altLang="en-US" sz="1800" dirty="0" err="1"/>
              <a:t>педагогическите</a:t>
            </a:r>
            <a:r>
              <a:rPr lang="ru-RU" altLang="en-US" sz="1800" dirty="0"/>
              <a:t> </a:t>
            </a:r>
            <a:r>
              <a:rPr lang="ru-RU" altLang="en-US" sz="1800" dirty="0" err="1"/>
              <a:t>специалисти</a:t>
            </a:r>
            <a:r>
              <a:rPr lang="ru-RU" altLang="en-US" sz="1800" dirty="0" smtClean="0"/>
              <a:t>.«</a:t>
            </a:r>
          </a:p>
          <a:p>
            <a:pPr eaLnBrk="1" hangingPunct="1"/>
            <a:r>
              <a:rPr lang="bg-BG" altLang="en-US" sz="1800" b="1" dirty="0" smtClean="0"/>
              <a:t>Удостоверение-</a:t>
            </a:r>
            <a:r>
              <a:rPr lang="bg-BG" altLang="en-US" sz="1800" dirty="0" smtClean="0"/>
              <a:t> за обучение на тема: „</a:t>
            </a:r>
            <a:r>
              <a:rPr lang="ru-RU" altLang="en-US" sz="1800" dirty="0" err="1" smtClean="0"/>
              <a:t>Базови</a:t>
            </a:r>
            <a:r>
              <a:rPr lang="ru-RU" altLang="en-US" sz="1800" dirty="0" smtClean="0"/>
              <a:t> </a:t>
            </a:r>
            <a:r>
              <a:rPr lang="ru-RU" altLang="en-US" sz="1800" dirty="0" err="1"/>
              <a:t>компютърни</a:t>
            </a:r>
            <a:r>
              <a:rPr lang="ru-RU" altLang="en-US" sz="1800" dirty="0"/>
              <a:t> умения в </a:t>
            </a:r>
            <a:r>
              <a:rPr lang="ru-RU" altLang="en-US" sz="1800" dirty="0" err="1"/>
              <a:t>работата</a:t>
            </a:r>
            <a:r>
              <a:rPr lang="ru-RU" altLang="en-US" sz="1800" dirty="0"/>
              <a:t> на </a:t>
            </a:r>
            <a:r>
              <a:rPr lang="ru-RU" altLang="en-US" sz="1800" dirty="0" smtClean="0"/>
              <a:t>учителя»</a:t>
            </a: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Нови квалификации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Удостоверение "Педагогически стратегии за превенция на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отпадането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от училище.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Ефективни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техники за работа с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ученици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застрашени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от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отпадане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«</a:t>
            </a:r>
          </a:p>
          <a:p>
            <a:pPr eaLnBrk="1" hangingPunct="1">
              <a:lnSpc>
                <a:spcPct val="80000"/>
              </a:lnSpc>
            </a:pP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Базови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компютърни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умения в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работата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на учителя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Microsoft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Teams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- Среда за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съвместно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обучение и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сътрудничество</a:t>
            </a:r>
            <a:endParaRPr lang="ru-RU" altLang="bg-BG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"MS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Teams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- инструмент за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получаване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 на обратна </a:t>
            </a:r>
            <a:r>
              <a:rPr lang="ru-RU" altLang="bg-BG" dirty="0" err="1">
                <a:solidFill>
                  <a:srgbClr val="0070C0"/>
                </a:solidFill>
                <a:latin typeface="Arial" panose="020B0604020202020204" pitchFamily="34" charset="0"/>
              </a:rPr>
              <a:t>връзка</a:t>
            </a: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</a:rPr>
              <a:t>, оценка и самооценка"</a:t>
            </a:r>
            <a:endParaRPr lang="bg-BG" altLang="bg-BG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701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874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Програми, сертификати, грамоти, потвърждаващи участието в обучения, семинари и други мероприятия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bg-BG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лл\Desktop\26829939_132304340901483_140683928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877325" cy="1559688"/>
          </a:xfrm>
          <a:prstGeom prst="rect">
            <a:avLst/>
          </a:prstGeom>
          <a:noFill/>
        </p:spPr>
      </p:pic>
      <p:pic>
        <p:nvPicPr>
          <p:cNvPr id="2052" name="Picture 4" descr="C:\Users\ллл\Desktop\26772509_132304657568118_165296272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85992"/>
            <a:ext cx="901940" cy="1603448"/>
          </a:xfrm>
          <a:prstGeom prst="rect">
            <a:avLst/>
          </a:prstGeom>
          <a:noFill/>
        </p:spPr>
      </p:pic>
      <p:pic>
        <p:nvPicPr>
          <p:cNvPr id="2053" name="Picture 5" descr="C:\Users\ллл\Desktop\26781415_132304844234766_1875019205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85992"/>
            <a:ext cx="928694" cy="1651011"/>
          </a:xfrm>
          <a:prstGeom prst="rect">
            <a:avLst/>
          </a:prstGeom>
          <a:noFill/>
        </p:spPr>
      </p:pic>
      <p:pic>
        <p:nvPicPr>
          <p:cNvPr id="2054" name="Picture 6" descr="C:\Users\ллл\Desktop\26782448_132305264234724_1633221756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214554"/>
            <a:ext cx="933159" cy="1658949"/>
          </a:xfrm>
          <a:prstGeom prst="rect">
            <a:avLst/>
          </a:prstGeom>
          <a:noFill/>
        </p:spPr>
      </p:pic>
      <p:pic>
        <p:nvPicPr>
          <p:cNvPr id="2055" name="Picture 7" descr="C:\Users\ллл\Desktop\26782291_132305930901324_1987935675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571744"/>
            <a:ext cx="1778014" cy="10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404813"/>
            <a:ext cx="8856662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Извънкласна дейност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bg-BG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Сръчковците</a:t>
            </a:r>
            <a:r>
              <a:rPr lang="bg-BG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g-BG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</a:t>
            </a:r>
          </a:p>
        </p:txBody>
      </p:sp>
      <p:pic>
        <p:nvPicPr>
          <p:cNvPr id="1026" name="Picture 2" descr="C:\Users\ллл\Desktop\26781655_132309910900926_33188707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8000971" cy="3643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3550" y="333375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en-US" sz="3000" b="1" dirty="0" smtClean="0">
                <a:latin typeface="Times New Roman" pitchFamily="18" charset="0"/>
                <a:cs typeface="Times New Roman" pitchFamily="18" charset="0"/>
              </a:rPr>
              <a:t>Извънкласна дейност</a:t>
            </a:r>
            <a:endParaRPr lang="en-US" alt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en-US" sz="2400" dirty="0" smtClean="0"/>
              <a:t>Животът на нашите </a:t>
            </a:r>
            <a:r>
              <a:rPr lang="bg-BG" altLang="en-US" sz="2400" dirty="0" err="1" smtClean="0"/>
              <a:t>възпитаници</a:t>
            </a:r>
            <a:r>
              <a:rPr lang="bg-BG" altLang="en-US" sz="2400" dirty="0" smtClean="0"/>
              <a:t> е изпълнен с най-разнообразни събития-това са тематични мероприятия, шествия, различни изложби и конкурси, които са способни да дадат на децата възможност за реализиране в различни направления.Затова те участват в извънучилищни мероприятия.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36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Извънкласна дейност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04950"/>
            <a:ext cx="8208962" cy="4732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3075" name="Picture 3" descr="C:\Users\ллл\Desktop\26853688_132306844234566_82164353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3929090" cy="2210113"/>
          </a:xfrm>
          <a:prstGeom prst="rect">
            <a:avLst/>
          </a:prstGeom>
          <a:noFill/>
        </p:spPr>
      </p:pic>
      <p:pic>
        <p:nvPicPr>
          <p:cNvPr id="3076" name="Picture 4" descr="C:\Users\ллл\Desktop\26828775_132309634234287_164387425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929066"/>
            <a:ext cx="4008465" cy="2254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04838"/>
            <a:ext cx="8229600" cy="995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Извънкласна дейност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“Твоят час”</a:t>
            </a:r>
            <a:r>
              <a:rPr lang="bg-BG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лл\Desktop\26828238_132306437567940_91239432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2944833" cy="1656469"/>
          </a:xfrm>
          <a:prstGeom prst="rect">
            <a:avLst/>
          </a:prstGeom>
          <a:noFill/>
        </p:spPr>
      </p:pic>
      <p:pic>
        <p:nvPicPr>
          <p:cNvPr id="4099" name="Picture 3" descr="C:\Users\ллл\Desktop\26855167_132309017567682_100990530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928802"/>
            <a:ext cx="2857520" cy="1607355"/>
          </a:xfrm>
          <a:prstGeom prst="rect">
            <a:avLst/>
          </a:prstGeom>
          <a:noFill/>
        </p:spPr>
      </p:pic>
      <p:pic>
        <p:nvPicPr>
          <p:cNvPr id="4100" name="Picture 4" descr="C:\Users\ллл\Desktop\26828644_132307214234529_1205764769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143380"/>
            <a:ext cx="3143272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200" b="1" dirty="0" smtClean="0">
                <a:latin typeface="Times New Roman" pitchFamily="18" charset="0"/>
                <a:cs typeface="Times New Roman" pitchFamily="18" charset="0"/>
              </a:rPr>
              <a:t>Извънкласна дейност</a:t>
            </a:r>
            <a:endParaRPr lang="en-US" alt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bg-BG" alt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лл\Desktop\26854316_132308124234438_2482774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2603518" cy="1464479"/>
          </a:xfrm>
          <a:prstGeom prst="rect">
            <a:avLst/>
          </a:prstGeom>
          <a:noFill/>
        </p:spPr>
      </p:pic>
      <p:pic>
        <p:nvPicPr>
          <p:cNvPr id="5123" name="Picture 3" descr="C:\Users\ллл\Desktop\26781655_132309910900926_33188707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02932"/>
            <a:ext cx="2571768" cy="1446620"/>
          </a:xfrm>
          <a:prstGeom prst="rect">
            <a:avLst/>
          </a:prstGeom>
          <a:noFill/>
        </p:spPr>
      </p:pic>
      <p:pic>
        <p:nvPicPr>
          <p:cNvPr id="5124" name="Picture 4" descr="C:\Users\ллл\Desktop\26829962_132310030900914_274920366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71942"/>
            <a:ext cx="2928958" cy="1647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200" b="1" smtClean="0">
                <a:latin typeface="Times New Roman" pitchFamily="18" charset="0"/>
                <a:cs typeface="Times New Roman" pitchFamily="18" charset="0"/>
              </a:rPr>
              <a:t>Бъдещите ми планове</a:t>
            </a:r>
            <a:endParaRPr lang="en-US" alt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bg-BG" altLang="en-US" sz="2400" dirty="0" smtClean="0"/>
              <a:t>1.Да участвам в курсове и квалификации, които могат да обогатят и развият знанията и уменията ми като педагог и специалист.</a:t>
            </a:r>
          </a:p>
          <a:p>
            <a:pPr marL="0" indent="0" eaLnBrk="1" hangingPunct="1">
              <a:buFont typeface="Arial" charset="0"/>
              <a:buNone/>
            </a:pPr>
            <a:r>
              <a:rPr lang="bg-BG" altLang="en-US" sz="2400" dirty="0" smtClean="0"/>
              <a:t>2.Да усъвършенствам уменията за планиране и подбор на нови и интересни методи, средства и материали , подходящи за съответната тема.</a:t>
            </a:r>
          </a:p>
          <a:p>
            <a:pPr marL="0" indent="0" eaLnBrk="1" hangingPunct="1">
              <a:buFont typeface="Arial" charset="0"/>
              <a:buNone/>
            </a:pPr>
            <a:r>
              <a:rPr lang="bg-BG" altLang="en-US" sz="2400" dirty="0" smtClean="0"/>
              <a:t>3.Да посещавам обучения в областта на педагогиката, методиката на преподаване в начален етап.</a:t>
            </a:r>
          </a:p>
          <a:p>
            <a:pPr marL="0" indent="0" eaLnBrk="1" hangingPunct="1">
              <a:buFont typeface="Arial" charset="0"/>
              <a:buNone/>
            </a:pPr>
            <a:endParaRPr lang="bg-BG" alt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bg-BG" altLang="en-US" sz="3200" b="1" smtClean="0">
                <a:latin typeface="Times New Roman" pitchFamily="18" charset="0"/>
                <a:cs typeface="Times New Roman" pitchFamily="18" charset="0"/>
              </a:rPr>
              <a:t>За мен</a:t>
            </a:r>
          </a:p>
        </p:txBody>
      </p:sp>
      <p:sp>
        <p:nvSpPr>
          <p:cNvPr id="3075" name="Rectangle 1"/>
          <p:cNvSpPr>
            <a:spLocks noGrp="1" noChangeArrowheads="1"/>
          </p:cNvSpPr>
          <p:nvPr>
            <p:ph idx="1"/>
          </p:nvPr>
        </p:nvSpPr>
        <p:spPr>
          <a:xfrm>
            <a:off x="611188" y="1973263"/>
            <a:ext cx="8208962" cy="3538537"/>
          </a:xfrm>
        </p:spPr>
        <p:txBody>
          <a:bodyPr anchor="ctr">
            <a:spAutoFit/>
          </a:bodyPr>
          <a:lstStyle/>
          <a:p>
            <a:pPr marL="0" indent="252413">
              <a:spcBef>
                <a:spcPct val="0"/>
              </a:spcBef>
              <a:buFontTx/>
              <a:buNone/>
            </a:pP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Дата на раждане:13.11.1964г. 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 algn="ctr">
              <a:spcBef>
                <a:spcPct val="0"/>
              </a:spcBef>
              <a:buFontTx/>
              <a:buNone/>
            </a:pP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>
              <a:spcBef>
                <a:spcPct val="0"/>
              </a:spcBef>
              <a:buFont typeface="Arial" charset="0"/>
              <a:buNone/>
            </a:pP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Месторождение: </a:t>
            </a:r>
            <a:r>
              <a:rPr lang="bg-BG" altLang="en-US" sz="1600" dirty="0" err="1" smtClean="0"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.Хасково,  общ.Свиленград, гр.Свиленград, с.Сладун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>
              <a:spcBef>
                <a:spcPct val="0"/>
              </a:spcBef>
              <a:buFont typeface="Arial" charset="0"/>
              <a:buNone/>
            </a:pP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Месторабота: Основно училище”Любен Каравелов”-гр.Свиленград 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>
              <a:spcBef>
                <a:spcPct val="0"/>
              </a:spcBef>
              <a:buFontTx/>
              <a:buNone/>
            </a:pPr>
            <a:r>
              <a:rPr lang="bg-BG" altLang="en-US" sz="1600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>
              <a:spcBef>
                <a:spcPct val="0"/>
              </a:spcBef>
              <a:buFontTx/>
              <a:buNone/>
            </a:pP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Адрес на образователната институция: гр.Свиленград, ул.”Хан Аспарух”№50.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>
              <a:spcBef>
                <a:spcPct val="0"/>
              </a:spcBef>
              <a:buFontTx/>
              <a:buNone/>
            </a:pP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Специалност: Начална училищна педагогика 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>
              <a:spcBef>
                <a:spcPct val="0"/>
              </a:spcBef>
              <a:buFontTx/>
              <a:buNone/>
            </a:pP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>
              <a:spcBef>
                <a:spcPct val="0"/>
              </a:spcBef>
              <a:buFontTx/>
              <a:buNone/>
            </a:pP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Квалификационни кредити: три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>
              <a:spcBef>
                <a:spcPct val="0"/>
              </a:spcBef>
              <a:buFontTx/>
              <a:buNone/>
            </a:pP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ПКС, дата на придобиване, номер на свидетелството: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 ПКС-7.11.2017г., №18615,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ПКС-24.11.2006г.,№13559 </a:t>
            </a:r>
          </a:p>
          <a:p>
            <a:pPr marL="0" indent="252413">
              <a:spcBef>
                <a:spcPct val="0"/>
              </a:spcBef>
              <a:buFontTx/>
              <a:buNone/>
            </a:pP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Общ педагогически стаж: 31години 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>
              <a:spcBef>
                <a:spcPct val="0"/>
              </a:spcBef>
              <a:buFontTx/>
              <a:buNone/>
            </a:pP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Стаж в настоящата образователна институция: 27години 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2413">
              <a:spcBef>
                <a:spcPct val="0"/>
              </a:spcBef>
              <a:buFontTx/>
              <a:buNone/>
            </a:pPr>
            <a:r>
              <a:rPr lang="bg-BG" altLang="en-US" sz="1600" dirty="0" smtClean="0">
                <a:latin typeface="Times New Roman" pitchFamily="18" charset="0"/>
                <a:cs typeface="Times New Roman" pitchFamily="18" charset="0"/>
              </a:rPr>
              <a:t>Образователна степен: бакалавър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24050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bg-BG" sz="2400" dirty="0" smtClean="0"/>
              <a:t>Интелигентност без образование губи стойност и е опасна.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bg-BG" sz="2400" dirty="0" err="1" smtClean="0"/>
              <a:t>Йохен</a:t>
            </a:r>
            <a:r>
              <a:rPr lang="bg-BG" sz="2400" dirty="0" smtClean="0"/>
              <a:t> </a:t>
            </a:r>
            <a:r>
              <a:rPr lang="bg-BG" sz="2400" dirty="0" err="1" smtClean="0"/>
              <a:t>Зимбриг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549275"/>
            <a:ext cx="8229600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на преподаване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82600" y="11969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bg-BG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Считам, че най-добри резултати се постигат тогава, когато има ясно изградени правила в класната стая, които първо трябва да изпълнявам аз и след това да изисквам от  учениците.Никога не забравям, че срещу мен стоят личности, към които показвам необходимото поведение, защото желая да получавам същото.Винаги аргументирам своите постъпки и се стремя да бъда справедлив и обективен.</a:t>
            </a:r>
          </a:p>
          <a:p>
            <a:pPr>
              <a:buFont typeface="Arial" charset="0"/>
              <a:buNone/>
              <a:defRPr/>
            </a:pPr>
            <a:r>
              <a:rPr lang="bg-BG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мен ролята на учителя е не просто да предаде учебния материал, а по-скоро да събуди желанието за </a:t>
            </a:r>
            <a:r>
              <a:rPr lang="bg-BG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саморазвитие</a:t>
            </a:r>
            <a:r>
              <a:rPr lang="bg-BG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непрекъснато самоусъвършенстване.Затова и в своята работа се стремя да подтиквам учениците да мислят, да търсят и откриват.Стремя се да преподавам новите знания в контекста на решаване на практически задачи.Съобразявам се с индивидуалните потребности на всеки ученик и съответно прилагам различни педагогически техники за усвояване на необходимите знания.Моята философия за образованието поставя в центъра ученика.Смятам, че всички ученици имат силни страни и целта на образованието е да ги идентифицира и награждава.  </a:t>
            </a:r>
          </a:p>
          <a:p>
            <a:pPr>
              <a:buFont typeface="Arial" charset="0"/>
              <a:buNone/>
              <a:defRPr/>
            </a:pPr>
            <a:r>
              <a:rPr lang="bg-BG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личния си пример се стремя да мотивирам и предизвикам креативност и съзнателност, да спомагам активно за създаването на емоционално и социално интелигентни хора, с открита гражданска позиция.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bg-BG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bg-BG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bg-BG" altLang="en-US" sz="3200" b="1" smtClean="0">
                <a:latin typeface="Times New Roman" pitchFamily="18" charset="0"/>
                <a:cs typeface="Times New Roman" pitchFamily="18" charset="0"/>
              </a:rPr>
              <a:t>Моите умения и компетентности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5138" y="11969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bg-BG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bg-BG" altLang="en-US" sz="2400" b="1" smtClean="0">
                <a:latin typeface="Times New Roman" pitchFamily="18" charset="0"/>
                <a:cs typeface="Times New Roman" pitchFamily="18" charset="0"/>
              </a:rPr>
              <a:t>Социални умения и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 компетентност</a:t>
            </a:r>
            <a:r>
              <a:rPr lang="bg-BG" altLang="en-US" sz="2400" b="1" smtClean="0">
                <a:latin typeface="Times New Roman" pitchFamily="18" charset="0"/>
                <a:cs typeface="Times New Roman" pitchFamily="18" charset="0"/>
              </a:rPr>
              <a:t>и- </a:t>
            </a:r>
            <a:r>
              <a:rPr lang="bg-BG" altLang="en-US" sz="2400" smtClean="0">
                <a:latin typeface="Times New Roman" pitchFamily="18" charset="0"/>
                <a:cs typeface="Times New Roman" pitchFamily="18" charset="0"/>
              </a:rPr>
              <a:t>работа в екип, организираност, отговорност, коректност, комуникативност, адаптивност</a:t>
            </a:r>
          </a:p>
          <a:p>
            <a:pPr marL="0" indent="0" eaLnBrk="1" hangingPunct="1">
              <a:buFont typeface="Arial" charset="0"/>
              <a:buNone/>
            </a:pPr>
            <a:r>
              <a:rPr lang="bg-BG" altLang="en-US" sz="2400" b="1" smtClean="0">
                <a:latin typeface="Times New Roman" pitchFamily="18" charset="0"/>
                <a:cs typeface="Times New Roman" pitchFamily="18" charset="0"/>
              </a:rPr>
              <a:t>Организационни умения и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 компетентност</a:t>
            </a:r>
            <a:r>
              <a:rPr lang="bg-BG" altLang="en-US" sz="2400" b="1" smtClean="0">
                <a:latin typeface="Times New Roman" pitchFamily="18" charset="0"/>
                <a:cs typeface="Times New Roman" pitchFamily="18" charset="0"/>
              </a:rPr>
              <a:t>и- </a:t>
            </a:r>
            <a:r>
              <a:rPr lang="bg-BG" altLang="en-US" sz="2400" smtClean="0">
                <a:latin typeface="Times New Roman" pitchFamily="18" charset="0"/>
                <a:cs typeface="Times New Roman" pitchFamily="18" charset="0"/>
              </a:rPr>
              <a:t>умения и желание за работа в екип, организационни умения с ученици </a:t>
            </a:r>
          </a:p>
          <a:p>
            <a:pPr marL="0" indent="0" eaLnBrk="1" hangingPunct="1">
              <a:buFont typeface="Arial" charset="0"/>
              <a:buNone/>
            </a:pPr>
            <a:r>
              <a:rPr lang="bg-BG" altLang="en-US" sz="2400" b="1" smtClean="0">
                <a:latin typeface="Times New Roman" pitchFamily="18" charset="0"/>
                <a:cs typeface="Times New Roman" pitchFamily="18" charset="0"/>
              </a:rPr>
              <a:t>Технически умения и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 компетентност</a:t>
            </a:r>
            <a:r>
              <a:rPr lang="bg-BG" altLang="en-US" sz="2400" b="1" smtClean="0">
                <a:latin typeface="Times New Roman" pitchFamily="18" charset="0"/>
                <a:cs typeface="Times New Roman" pitchFamily="18" charset="0"/>
              </a:rPr>
              <a:t>и-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MS Office, MS Word, Internet </a:t>
            </a:r>
            <a:endParaRPr lang="bg-BG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bg-BG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bg-BG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bg-BG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bg-BG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en-US" sz="20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bg-BG" alt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92163"/>
          </a:xfrm>
        </p:spPr>
        <p:txBody>
          <a:bodyPr/>
          <a:lstStyle/>
          <a:p>
            <a:pPr eaLnBrk="1" hangingPunct="1"/>
            <a:r>
              <a:rPr lang="bg-BG" altLang="en-US" sz="3200" b="1" smtClean="0">
                <a:latin typeface="Times New Roman" pitchFamily="18" charset="0"/>
                <a:cs typeface="Times New Roman" pitchFamily="18" charset="0"/>
              </a:rPr>
              <a:t>Отговорности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endParaRPr lang="bg-BG" alt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3625"/>
            <a:ext cx="8394700" cy="5078413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През учебната 20</a:t>
            </a: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17..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18... 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г. моите задължения</a:t>
            </a: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 и отговорности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са съобразени с длъжностната характеристика на длъжността </a:t>
            </a: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altLang="en-US" sz="1800" b="1" smtClean="0">
                <a:latin typeface="Times New Roman" pitchFamily="18" charset="0"/>
                <a:cs typeface="Times New Roman" pitchFamily="18" charset="0"/>
              </a:rPr>
              <a:t>начален учител.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Изготвям годишно тематично разпределение в началото на учебната година.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Планирам и подготвям учебния процес за всеки час.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Организирам и провеждам обучението по отделните предмети.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Оценявам реално знанията и постиженията на учениците.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Сътруднича си с възпитатели и родители за постигане на образователните и възпитателните цели.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Участвам в курсове и семинари с цел повишаване на квалификацията и поддържане на съвременно и актуално ниво на преподаване.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Стимулирам и насърчавам учениците за тяхното личностно развитие.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Подпомагам нуждаещите се ученици от допълнителна работа по отделните предмети -всяка седмица.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Отговарям за живота и здравето на учениците по време на учебните занятия.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bg-BG" altLang="en-US" sz="1800" smtClean="0">
                <a:latin typeface="Times New Roman" pitchFamily="18" charset="0"/>
                <a:cs typeface="Times New Roman" pitchFamily="18" charset="0"/>
              </a:rPr>
              <a:t>Участвам в провеждането на извънкласни мероприятия и тържества.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n-US" altLang="en-US" sz="18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altLang="en-US" sz="1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434388" cy="706437"/>
          </a:xfrm>
        </p:spPr>
        <p:txBody>
          <a:bodyPr/>
          <a:lstStyle/>
          <a:p>
            <a:pPr eaLnBrk="1" hangingPunct="1"/>
            <a:r>
              <a:rPr lang="bg-BG" sz="3600" b="1" smtClean="0">
                <a:latin typeface="Times New Roman" pitchFamily="18" charset="0"/>
                <a:cs typeface="Times New Roman" pitchFamily="18" charset="0"/>
              </a:rPr>
              <a:t>Методи на преподаване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bg-BG" altLang="en-US" sz="2400" smtClean="0"/>
              <a:t>	В работата си подбирам подходящи методи, средства и стратегии за преподаване – беседа, разказ, сравнение, демонстриране на действие, онагледяване, асоциации, ролеви игри, работа в групи, самостоятелна работа, “мозъчна атака”.</a:t>
            </a:r>
          </a:p>
          <a:p>
            <a:pPr marL="0" indent="0" eaLnBrk="1" hangingPunct="1">
              <a:buFont typeface="Arial" charset="0"/>
              <a:buNone/>
            </a:pPr>
            <a:r>
              <a:rPr lang="bg-BG" altLang="en-US" sz="2400" smtClean="0"/>
              <a:t>	Използвам информационно-комуникационни технологии в образователния процес.</a:t>
            </a:r>
          </a:p>
          <a:p>
            <a:pPr marL="0" indent="0" eaLnBrk="1" hangingPunct="1">
              <a:buFont typeface="Arial" charset="0"/>
              <a:buNone/>
            </a:pPr>
            <a:r>
              <a:rPr lang="bg-BG" altLang="en-US" sz="2400" smtClean="0"/>
              <a:t>	Включвам в преподаването си дидактични материали, сборници, тестове, системи от подходящи задачи за изявени ученици и за тия, които трудно успяват. 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bg-BG" altLang="en-US" sz="2400" smtClean="0"/>
              <a:t>			Основна роля в управлението на качеството на образованието играят съвременните образователни технологии.По време на урока аз използвам педагогически технологии на основата на активизацията и интензификацията на дейността на учащите се.Всяка една технология притежава средства активизиращи дейността на учащите се.Към тези технологии можем да отнесем игровите похвати, проблемното обучение, технологията на груповата работа.</a:t>
            </a:r>
            <a:endParaRPr lang="en-US" altLang="en-US" sz="2400" smtClean="0"/>
          </a:p>
        </p:txBody>
      </p:sp>
      <p:sp>
        <p:nvSpPr>
          <p:cNvPr id="819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eaLnBrk="1" hangingPunct="1"/>
            <a:r>
              <a:rPr lang="bg-BG" altLang="en-US" sz="3200" b="1" smtClean="0">
                <a:latin typeface="Times New Roman" pitchFamily="18" charset="0"/>
                <a:cs typeface="Times New Roman" pitchFamily="18" charset="0"/>
              </a:rPr>
              <a:t>Иновациите, които използвам в работата си</a:t>
            </a:r>
            <a:endParaRPr lang="en-US" alt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bg-BG" altLang="en-US" sz="3200" b="1" smtClean="0">
                <a:latin typeface="Times New Roman" pitchFamily="18" charset="0"/>
                <a:cs typeface="Times New Roman" pitchFamily="18" charset="0"/>
              </a:rPr>
              <a:t>Методи за оценка и индивидуална работа с ученици</a:t>
            </a:r>
            <a:endParaRPr lang="en-US" alt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en-US" sz="1600" smtClean="0"/>
              <a:t>При оценяване на учениците най-важното според мен е да има точни и ясни критерии, които да се прилагат еднакво за всички.</a:t>
            </a:r>
          </a:p>
          <a:p>
            <a:pPr eaLnBrk="1" hangingPunct="1"/>
            <a:r>
              <a:rPr lang="bg-BG" altLang="en-US" sz="1600" smtClean="0"/>
              <a:t>Методите за оценка, които използвам са различни в зависимост от поставената задача.</a:t>
            </a:r>
          </a:p>
          <a:p>
            <a:pPr eaLnBrk="1" hangingPunct="1"/>
            <a:r>
              <a:rPr lang="bg-BG" altLang="en-US" sz="1600" smtClean="0"/>
              <a:t>При групова работа поставям групова оценка.При приключване на раздел изготвям тест.</a:t>
            </a:r>
          </a:p>
          <a:p>
            <a:pPr eaLnBrk="1" hangingPunct="1"/>
            <a:r>
              <a:rPr lang="bg-BG" altLang="en-US" sz="1600" smtClean="0"/>
              <a:t>Много важна част от процеса на оценяване се явява “самооценката”.Ако успеем да накараме учениците да добият адекватна самооценка за своите знания и умения  , то ние ще ги стимулираме за още по-амбицираното им усвояване и развитие.</a:t>
            </a:r>
          </a:p>
          <a:p>
            <a:pPr eaLnBrk="1" hangingPunct="1"/>
            <a:r>
              <a:rPr lang="bg-BG" altLang="en-US" sz="1600" smtClean="0"/>
              <a:t>Всяка седмица в точно определен ден и час провеждам задължителни консултации с ученици, които имат затруднения с изучавания материал.</a:t>
            </a:r>
          </a:p>
          <a:p>
            <a:pPr eaLnBrk="1" hangingPunct="1"/>
            <a:r>
              <a:rPr lang="bg-BG" altLang="en-US" sz="1600" smtClean="0"/>
              <a:t>Отчитам ролята на семейството и смятам, че трябва заедно да работим върху развитието на индивидуалните потребности на ученика.</a:t>
            </a:r>
          </a:p>
          <a:p>
            <a:pPr eaLnBrk="1" hangingPunct="1"/>
            <a:r>
              <a:rPr lang="bg-BG" altLang="en-US" sz="1600" smtClean="0"/>
              <a:t>Ценя свободата на мислене и поощрявам идеите на учениците.                 </a:t>
            </a:r>
            <a:endParaRPr lang="en-US" alt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200" b="1" dirty="0" smtClean="0">
                <a:latin typeface="Times New Roman" pitchFamily="18" charset="0"/>
                <a:cs typeface="Times New Roman" pitchFamily="18" charset="0"/>
              </a:rPr>
              <a:t>Моите лични успехи</a:t>
            </a:r>
            <a:endParaRPr lang="en-US" alt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en-US" sz="2400" b="1" dirty="0" smtClean="0"/>
              <a:t>Грамота Учител на годината 2012г., </a:t>
            </a:r>
            <a:r>
              <a:rPr lang="bg-BG" altLang="en-US" sz="2400" dirty="0" smtClean="0"/>
              <a:t>Общински съвет на СБУ -Свиленград</a:t>
            </a:r>
            <a:endParaRPr lang="en-US" altLang="en-US" sz="2400" dirty="0" smtClean="0"/>
          </a:p>
        </p:txBody>
      </p:sp>
      <p:pic>
        <p:nvPicPr>
          <p:cNvPr id="1026" name="Picture 2" descr="C:\Users\ллл\Desktop\26781483_132305754234675_89974201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00372"/>
            <a:ext cx="826030" cy="2207924"/>
          </a:xfrm>
          <a:prstGeom prst="rect">
            <a:avLst/>
          </a:prstGeom>
          <a:noFill/>
        </p:spPr>
      </p:pic>
      <p:pic>
        <p:nvPicPr>
          <p:cNvPr id="1027" name="Picture 3" descr="C:\Users\ллл\Desktop\26853604_132293734235877_205624763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928934"/>
            <a:ext cx="128588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824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Основно училище”Любен Каравелов”-гр.Свиленград   ПРОФЕСИОНАЛНО ПОРТФОЛИО </vt:lpstr>
      <vt:lpstr>За мен</vt:lpstr>
      <vt:lpstr>Философия на преподаване </vt:lpstr>
      <vt:lpstr>Моите умения и компетентности</vt:lpstr>
      <vt:lpstr>Отговорности </vt:lpstr>
      <vt:lpstr>Методи на преподаване</vt:lpstr>
      <vt:lpstr>Иновациите, които използвам в работата си</vt:lpstr>
      <vt:lpstr>Методи за оценка и индивидуална работа с ученици</vt:lpstr>
      <vt:lpstr>Моите лични успехи</vt:lpstr>
      <vt:lpstr>Данни за повишаване на квалификацията и професионалната подготовка </vt:lpstr>
      <vt:lpstr>Данни за повишаване на квалификацията и професионалната подготовка</vt:lpstr>
      <vt:lpstr>Нови квалификации</vt:lpstr>
      <vt:lpstr> Програми, сертификати, грамоти, потвърждаващи участието в обучения, семинари и други мероприятия </vt:lpstr>
      <vt:lpstr> Извънкласна дейност </vt:lpstr>
      <vt:lpstr>Извънкласна дейност</vt:lpstr>
      <vt:lpstr> Извънкласна дейност   </vt:lpstr>
      <vt:lpstr>  Извънкласна дейност Проект “Твоят час”  </vt:lpstr>
      <vt:lpstr>Извънкласна дейност</vt:lpstr>
      <vt:lpstr>Бъдещите ми планове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Темплейт в PowerPoint_1</dc:title>
  <dc:creator>Paco</dc:creator>
  <cp:lastModifiedBy>vision</cp:lastModifiedBy>
  <cp:revision>140</cp:revision>
  <dcterms:created xsi:type="dcterms:W3CDTF">2017-10-05T08:57:52Z</dcterms:created>
  <dcterms:modified xsi:type="dcterms:W3CDTF">2021-09-24T05:22:59Z</dcterms:modified>
</cp:coreProperties>
</file>